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95" r:id="rId7"/>
    <p:sldId id="271" r:id="rId8"/>
    <p:sldId id="272" r:id="rId9"/>
    <p:sldId id="273" r:id="rId10"/>
    <p:sldId id="274" r:id="rId11"/>
    <p:sldId id="275" r:id="rId12"/>
    <p:sldId id="264" r:id="rId13"/>
    <p:sldId id="276" r:id="rId14"/>
    <p:sldId id="260" r:id="rId15"/>
    <p:sldId id="269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68" r:id="rId24"/>
    <p:sldId id="266" r:id="rId25"/>
    <p:sldId id="277" r:id="rId26"/>
    <p:sldId id="262" r:id="rId27"/>
    <p:sldId id="261" r:id="rId28"/>
    <p:sldId id="263" r:id="rId29"/>
    <p:sldId id="287" r:id="rId30"/>
    <p:sldId id="265" r:id="rId31"/>
    <p:sldId id="288" r:id="rId32"/>
    <p:sldId id="290" r:id="rId33"/>
    <p:sldId id="291" r:id="rId34"/>
    <p:sldId id="292" r:id="rId35"/>
    <p:sldId id="289" r:id="rId36"/>
    <p:sldId id="293" r:id="rId37"/>
    <p:sldId id="294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9FF"/>
    <a:srgbClr val="EB8C18"/>
    <a:srgbClr val="B9B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Arkusz1!$G$7:$G$13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strCache>
            </c:strRef>
          </c:tx>
          <c:spPr>
            <a:solidFill>
              <a:srgbClr val="00D9FF"/>
            </a:solidFill>
            <a:ln>
              <a:solidFill>
                <a:srgbClr val="00D9FF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Arkusz1!$G$7:$G$13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Arkusz1!$H$7:$H$13</c:f>
              <c:numCache>
                <c:formatCode>#,##0.00</c:formatCode>
                <c:ptCount val="7"/>
                <c:pt idx="0">
                  <c:v>15460.5</c:v>
                </c:pt>
                <c:pt idx="1">
                  <c:v>561462.51</c:v>
                </c:pt>
                <c:pt idx="2">
                  <c:v>147600</c:v>
                </c:pt>
                <c:pt idx="3">
                  <c:v>88727.18</c:v>
                </c:pt>
                <c:pt idx="4">
                  <c:v>213596.66</c:v>
                </c:pt>
                <c:pt idx="5">
                  <c:v>1045336.46</c:v>
                </c:pt>
                <c:pt idx="6">
                  <c:v>2946237.96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70-4844-B7BE-BC574360D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1888687"/>
        <c:axId val="52637727"/>
      </c:barChart>
      <c:catAx>
        <c:axId val="6188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637727"/>
        <c:crosses val="autoZero"/>
        <c:auto val="1"/>
        <c:lblAlgn val="ctr"/>
        <c:lblOffset val="100"/>
        <c:noMultiLvlLbl val="0"/>
      </c:catAx>
      <c:valAx>
        <c:axId val="52637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1888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A3CC59-B8C0-4CC5-AF08-0111F045A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B4034F-A340-42C5-97BE-BF900A1EB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430852-D572-4D40-8242-D9BE3768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3FBFF8-EE04-445F-8A3D-A08B2F10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D20732-5596-418A-909B-0B1BC7CA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33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B9998F-520B-42AE-AB90-712C17ABE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899C9DA-A606-439F-BEFD-A8C397D8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F4794A-4A32-45B6-8C9F-73619277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61A195-4B74-44DC-9BB0-AB97C668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6E34A0-EE11-4E56-8AB6-CEF0E6CE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24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413E95D-9DA1-4A6B-A5CB-D7431FDA7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5E66A68-5109-4201-8CAA-2C55CE22C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5C591A-CE78-4064-8D2F-C67E1C31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6F7090-38C4-4770-A6E4-687BCBE9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0D5475-E083-48FF-911C-E3C65801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E44270-23E6-4CDF-8A7F-4D7C6D2D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DEBCF5-85BE-4C15-83C7-A12FE7AF8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901EA0-77FD-423C-9C58-D1B36B66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F5708C-DBE4-454A-B94F-E7CEED38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8234998-F84E-469A-9087-680F5FE5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56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F16B3B-1003-435E-847B-681F4A4B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DD59B6-8941-4C56-8BFA-C166D93A1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2FA805-C3E3-4677-8CC8-FF1F3F73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2E53A0-12B4-45F9-BAAF-9EEBA552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89DF36-8661-45B4-A01D-B21E8C4C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734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44891C-4D1A-44C5-9B8F-148E2612D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6718A9-6A87-4BAE-9424-C9A7F0A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C96819-FE39-4AF1-B56D-50253DBAB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31D0E1-364D-4F90-9D61-BBDD5E11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B6C4F8-9231-4F0E-9B10-93F63AE3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599484D-ADCB-41B8-847D-DF890DFC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94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4E507-6260-49CF-A6D6-93E6E4F5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C4894E6-4DD9-464B-80C3-9B061554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CD00DF-04FD-49EF-9C6A-2A9B60AD4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5D23EE8-2D28-4287-ADB6-214DBBDFC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2357A44-9B21-408C-B86F-C3A94E78B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0F62AF1-7D52-4151-B4FA-5165EECB1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19BDEA7-DC53-4606-9711-931B8AB1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68E0517-FC98-4173-8EC7-3116D9B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37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B47091-9D87-43F9-90ED-D60A96A6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E42F123-7173-4719-8F8E-47300426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9689A37-842A-48DF-AC62-E22C3A8B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C73871F-811E-4777-8B2E-04592C89B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61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E7E8D1B-C2E2-4A17-8266-B33FF1A4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5CF8C8B-C62C-4A0C-9731-5E831CB7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9C93C8-7C07-40D8-8925-B8FE52AA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10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1E0E70-DFC7-4079-900C-D1A93113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B186BE-48F4-485E-8C07-59C7BAF15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5D4FF5-40DA-4067-A952-412BC7B2E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A42D15-4881-4357-9502-526DD382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F28CFE8-68C5-443A-B647-3D0CFD27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C3EE948-A10C-443D-B7C6-FEEE703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15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B652A-16E8-4DBD-B321-639CD84E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703D57B-61B3-43F8-B917-CFD6E688E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5CB123-661F-4571-A93C-47598BDFE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1A48FE-4070-4C3A-97A0-5061426F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5B5C972-9EA8-43A8-BF45-2EE20142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EF7AB0-521A-495C-89C9-21E008B4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04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1639C2-779B-47CE-9664-F78CC71A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C3312D-3D32-4C9F-B01B-6713C733D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D67ECB-80FF-4144-9BC5-5CC3D471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871C7-24AF-4212-A46B-3B3528179DC9}" type="datetimeFigureOut">
              <a:rPr lang="pl-PL" smtClean="0"/>
              <a:t>2022-03-09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F2D4F1-AC6C-4170-ADF1-8DEBD9116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48570F-482B-4119-B9C9-F68327C9D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3809-FADC-47DD-B2AB-D16B41F5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53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73935-EB17-4E0F-B92E-42CD3F4EB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chemeClr val="bg1"/>
                </a:solidFill>
                <a:latin typeface="Arial Black" panose="020B0A04020102020204" pitchFamily="34" charset="0"/>
              </a:rPr>
              <a:t>Gmina Łanięta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26ACB9-CAB6-4B46-9C16-A74A881692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w 2021 roku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9FB59EE-A452-4524-8717-082F65AD73F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55523"/>
            <a:ext cx="993775" cy="115887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628165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38" y="170114"/>
            <a:ext cx="11326806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Sołectwo Łanięta – zakup i montaż zewnętrznego stołu betonowego do tenisa stołowego oraz piłkarzyków</a:t>
            </a:r>
            <a:br>
              <a:rPr lang="pl-PL" sz="3000" b="1" dirty="0"/>
            </a:br>
            <a:endParaRPr lang="pl-PL" sz="30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E60EE5B-AB55-4DE5-8281-431645146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51" y="1156176"/>
            <a:ext cx="4144498" cy="310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CE264B-1BD5-41DE-BD23-26A16EDD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8" y="3208579"/>
            <a:ext cx="4144498" cy="310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921B88-E1B6-4473-BA43-C0D20FFCA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07" y="3209475"/>
            <a:ext cx="4144498" cy="3108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233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18" y="139400"/>
            <a:ext cx="11326806" cy="1325563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latin typeface="+mn-lt"/>
              </a:rPr>
              <a:t>Sołectwo Wilkowia – doposażenie części gastronomicznej świetlicy oraz remont krzyży i figurki wraz z zagospodarowaniem terenu wokół nich (projekt realizowany w miejscowości Ryszardów i Wilkowia)</a:t>
            </a:r>
            <a:endParaRPr lang="pl-PL" sz="30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B22CDAA-1278-4B9C-97AB-3CAD6B5A4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1" y="1996805"/>
            <a:ext cx="2832381" cy="3776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67BF369-15A1-4432-AB57-D9299228E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16" y="1975205"/>
            <a:ext cx="5061895" cy="3796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3301570-AA80-484F-98E0-FD1C58A37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75" y="1996805"/>
            <a:ext cx="2847316" cy="3796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0231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2963F1-237C-437C-B41C-3A73870B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18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Zakup wodomierzy ze zdalnym odczytem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BF470D4-0412-4E5A-866A-EF6FF92C8C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r="21951"/>
          <a:stretch/>
        </p:blipFill>
        <p:spPr>
          <a:xfrm>
            <a:off x="553672" y="2092161"/>
            <a:ext cx="5343787" cy="3818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E9F816-4B68-4249-8460-0DF4F1B0A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2161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 2021 roku zamontowaliśmy wodomierze ze zdalnym odczytem u </a:t>
            </a:r>
            <a:r>
              <a:rPr lang="pl-PL" b="1" dirty="0"/>
              <a:t>358</a:t>
            </a:r>
            <a:r>
              <a:rPr lang="pl-PL" dirty="0"/>
              <a:t> odbiorców wody za kwotę </a:t>
            </a:r>
            <a:r>
              <a:rPr lang="pl-PL" b="1" dirty="0"/>
              <a:t>67 139,27 zł.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dirty="0"/>
              <a:t>Pozostały nam tylko </a:t>
            </a:r>
            <a:br>
              <a:rPr lang="pl-PL" dirty="0"/>
            </a:br>
            <a:r>
              <a:rPr lang="pl-PL" b="1" dirty="0"/>
              <a:t>3 miejscowości</a:t>
            </a:r>
            <a:r>
              <a:rPr lang="pl-PL" dirty="0"/>
              <a:t>, w których nie ma zdalnego odczytu!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337E317-446E-4835-B0E5-24E2AB0C97A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53595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96" y="73934"/>
            <a:ext cx="11371727" cy="89528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Modernizacja i doposażenie boiska sportowego w Łaniętach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37AFAB4F-7BCE-4875-A415-77B12483B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162" y="1976627"/>
            <a:ext cx="6518246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sz="3400" dirty="0"/>
              <a:t>Gmina Łanięta otrzymała dofinansowanie </a:t>
            </a:r>
            <a:br>
              <a:rPr lang="pl-PL" sz="3400" dirty="0"/>
            </a:br>
            <a:r>
              <a:rPr lang="pl-PL" sz="3400" dirty="0"/>
              <a:t>z Urzędu Marszałkowskiego Województwa Łódzkiego w wysokości </a:t>
            </a:r>
            <a:r>
              <a:rPr lang="pl-PL" sz="3400" b="1" dirty="0"/>
              <a:t>70 000,00 zł </a:t>
            </a:r>
            <a:r>
              <a:rPr lang="pl-PL" sz="3400" dirty="0"/>
              <a:t>na realizację zadania w ramach programu „Infrastruktura sportowa Plus”. </a:t>
            </a:r>
          </a:p>
          <a:p>
            <a:pPr marL="0" indent="0" algn="ctr">
              <a:buNone/>
            </a:pPr>
            <a:r>
              <a:rPr lang="pl-PL" sz="3400" dirty="0"/>
              <a:t>Całkowity koszt inwestycji wyniósł </a:t>
            </a:r>
            <a:r>
              <a:rPr lang="pl-PL" sz="3400" b="1" dirty="0"/>
              <a:t>97 815,71 zł</a:t>
            </a:r>
            <a:r>
              <a:rPr lang="pl-PL" sz="3400" dirty="0"/>
              <a:t>, przy wkładzie własnym </a:t>
            </a:r>
            <a:r>
              <a:rPr lang="pl-PL" sz="3400" b="1" dirty="0"/>
              <a:t>27 815,71 zł.</a:t>
            </a:r>
            <a:endParaRPr lang="pl-PL" sz="3400" dirty="0"/>
          </a:p>
          <a:p>
            <a:pPr marL="0" indent="0" algn="ctr">
              <a:buNone/>
            </a:pPr>
            <a:r>
              <a:rPr lang="pl-PL" sz="3400" dirty="0"/>
              <a:t>Powstały nowe, duże, zadaszone trybuny dzięki którym dzieci, młodzież i dorośli będą mogli uczestniczyć w zawodach sportowych, a kibicowanie będzie możliwe bez względu na warunki pogodowe.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0F85E0-0683-4D0C-BA5C-444B646F0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88" y="3880475"/>
            <a:ext cx="4835696" cy="271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7B54AA8-8558-44CF-95E7-76C332F6E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88" y="1044158"/>
            <a:ext cx="4835696" cy="271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03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FBD6FA7B-AD14-4C95-A079-C692A9DC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2" y="73934"/>
            <a:ext cx="11732452" cy="89528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Modernizacja i doposażenie boiska sportowego w Łaniętach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CAD7B39-1946-43AB-9445-F998E930197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0054079-42D7-4B3A-8ABC-D5F2D9812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6" y="1073793"/>
            <a:ext cx="4025951" cy="5367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65AD147-3AA7-43CE-88CE-2D2D267E3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06" y="1868140"/>
            <a:ext cx="6733157" cy="377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869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Przebudowa dróg gminnych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Nr 102251E i Nr 102259E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71DEF-6A90-4582-B6F1-79648458F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168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/>
              <a:t>Gmina Łanięta pozyskała ogromne wsparcie finansowe z Funduszu Dróg Samorządowych oraz Funduszu Inwestycji Lokalnych na przebudowę dróg w miejscowościach Zgoda, Anielin i Witoldów. </a:t>
            </a:r>
          </a:p>
          <a:p>
            <a:pPr marL="0" indent="0" algn="ctr">
              <a:buNone/>
            </a:pPr>
            <a:r>
              <a:rPr lang="pl-PL" dirty="0"/>
              <a:t>Całkowita wartość inwestycji wyniosła </a:t>
            </a:r>
            <a:r>
              <a:rPr lang="pl-PL" b="1" dirty="0"/>
              <a:t>1 267 186,74 zł</a:t>
            </a:r>
            <a:r>
              <a:rPr lang="pl-PL" dirty="0"/>
              <a:t>, z czego wkład własny jedynie </a:t>
            </a:r>
            <a:r>
              <a:rPr lang="pl-PL" b="1" dirty="0"/>
              <a:t>65 052,60 zł</a:t>
            </a:r>
            <a:r>
              <a:rPr lang="pl-PL" dirty="0"/>
              <a:t>.</a:t>
            </a:r>
          </a:p>
          <a:p>
            <a:pPr marL="0" indent="0" algn="ctr">
              <a:buNone/>
            </a:pPr>
            <a:r>
              <a:rPr lang="pl-PL" dirty="0"/>
              <a:t>Pozyskane dofinansowanie jest najwyższym, jakie kiedykolwiek udało się pozyskać dla gminy Łanięta.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90BC1BA-BB5F-495A-AD76-3B9D4801F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5122"/>
            <a:ext cx="5371578" cy="3573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862267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Przebudowa dróg gminnych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Nr 102251E i Nr 102259E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D0E34A-95F8-49E6-AE2E-17829414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0" b="21850"/>
          <a:stretch/>
        </p:blipFill>
        <p:spPr>
          <a:xfrm>
            <a:off x="284265" y="1838394"/>
            <a:ext cx="4896521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0" y="53462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102251E w miejscowościach Zgoda </a:t>
            </a:r>
            <a:r>
              <a:rPr lang="pl-PL" sz="3200" b="1">
                <a:latin typeface="+mn-lt"/>
              </a:rPr>
              <a:t>i Anielin</a:t>
            </a:r>
            <a:endParaRPr lang="pl-PL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03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Przebudowa dróg gminnych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Nr 102251E i Nr 102259E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D0E34A-95F8-49E6-AE2E-17829414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5" y="1838394"/>
            <a:ext cx="4896521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0" y="53462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102259E w miejscowości Witoldów</a:t>
            </a:r>
          </a:p>
        </p:txBody>
      </p:sp>
    </p:spTree>
    <p:extLst>
      <p:ext uri="{BB962C8B-B14F-4D97-AF65-F5344CB8AC3E}">
        <p14:creationId xmlns:p14="http://schemas.microsoft.com/office/powerpoint/2010/main" val="3301743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24" y="194838"/>
            <a:ext cx="11353800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Przebudowa drogi gminnej Nr 102273E i drogi gminnej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Nr 102276E (działka drogowa 118) w miejscowości Chruścinek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71DEF-6A90-4582-B6F1-79648458F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288" y="2055122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Pozyskaliśmy </a:t>
            </a:r>
            <a:r>
              <a:rPr lang="pl-PL" dirty="0">
                <a:effectLst/>
              </a:rPr>
              <a:t>wsparcie </a:t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w wysokości </a:t>
            </a:r>
            <a:r>
              <a:rPr lang="pl-PL" b="1" dirty="0">
                <a:effectLst/>
              </a:rPr>
              <a:t>848 418,37 zł </a:t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z Rządowego Funduszu Inwestycji Lokalnych na przebudowę dwóch dróg w miejscowości Chruścinek.</a:t>
            </a:r>
          </a:p>
          <a:p>
            <a:pPr marL="0" indent="0" algn="ctr">
              <a:buNone/>
            </a:pPr>
            <a:r>
              <a:rPr lang="pl-PL" dirty="0"/>
              <a:t>Całkowita wartość inwestycji wyniosła </a:t>
            </a:r>
            <a:r>
              <a:rPr lang="pl-PL" b="1" dirty="0"/>
              <a:t>893 084,77 zł</a:t>
            </a:r>
            <a:r>
              <a:rPr lang="pl-PL" dirty="0"/>
              <a:t>, z czego wkład własny jedynie </a:t>
            </a:r>
            <a:r>
              <a:rPr lang="pl-PL" b="1" dirty="0"/>
              <a:t>44 666,40 zł</a:t>
            </a:r>
            <a:r>
              <a:rPr lang="pl-PL" dirty="0"/>
              <a:t>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90BC1BA-BB5F-495A-AD76-3B9D4801F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7" b="25067"/>
          <a:stretch/>
        </p:blipFill>
        <p:spPr>
          <a:xfrm>
            <a:off x="6096000" y="2055122"/>
            <a:ext cx="5371578" cy="3573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27347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01"/>
            <a:ext cx="11086313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Przebudowa drogi gminnej Nr 102273E i drogi gminnej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Nr 102276E (działka drogowa 118) w miejscowości Chruścinek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1300293" y="58244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102273E w miejscowości Chruścinek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931FD8-5ED7-4915-A356-75368DF6D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99" y="1395264"/>
            <a:ext cx="3572836" cy="4763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98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F4097D-328E-41FA-B32E-29B41ADF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212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Przekazaliśmy sprzęt jednostkom OSP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76E6D9-955B-450C-B179-BC9B3C8C9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5799" y="1462087"/>
            <a:ext cx="1033077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 ramach zadania, które współfinansowano ze środków Funduszu Sprawiedliwości - Gmina Łanięta pozyskała dofinansowanie w kwocie </a:t>
            </a:r>
            <a:r>
              <a:rPr lang="pl-PL" b="1" dirty="0"/>
              <a:t>73 533,19 zł</a:t>
            </a:r>
            <a:r>
              <a:rPr lang="pl-PL" dirty="0"/>
              <a:t>, przy wkładzie własnym </a:t>
            </a:r>
            <a:r>
              <a:rPr lang="pl-PL" b="1" dirty="0"/>
              <a:t>742,78 zł</a:t>
            </a:r>
            <a:r>
              <a:rPr lang="pl-PL" dirty="0"/>
              <a:t>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3AC61F-5D84-4ABE-BB5E-2367DC527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7" y="3280589"/>
            <a:ext cx="5574901" cy="312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0ACF3F-9684-4700-B612-7DF302429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02" y="3280589"/>
            <a:ext cx="5574901" cy="312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17A2AF1-6958-439E-AB4B-28968832D56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377" y="155523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880273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01"/>
            <a:ext cx="11086313" cy="1325563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+mn-lt"/>
              </a:rPr>
              <a:t>Przebudowa drogi gminnej Nr 102273E i drogi gminnej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Nr 102276E (działka drogowa 118) w miejscowości Chruścinek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D0E34A-95F8-49E6-AE2E-17829414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284265" y="1838394"/>
            <a:ext cx="4896521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FF280A-3300-47FC-92CA-9DB6B0B0B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434" y="1838393"/>
            <a:ext cx="6548079" cy="3675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3E8862F-D095-4BBB-A94B-748D20703E24}"/>
              </a:ext>
            </a:extLst>
          </p:cNvPr>
          <p:cNvSpPr txBox="1">
            <a:spLocks/>
          </p:cNvSpPr>
          <p:nvPr/>
        </p:nvSpPr>
        <p:spPr>
          <a:xfrm>
            <a:off x="0" y="534628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latin typeface="+mn-lt"/>
              </a:rPr>
              <a:t>Droga gminna Nr 102276E w miejscowości Chruścinek</a:t>
            </a:r>
          </a:p>
        </p:txBody>
      </p:sp>
    </p:spTree>
    <p:extLst>
      <p:ext uri="{BB962C8B-B14F-4D97-AF65-F5344CB8AC3E}">
        <p14:creationId xmlns:p14="http://schemas.microsoft.com/office/powerpoint/2010/main" val="2003945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F2E9A-7743-4525-987C-1ADBB208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897998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latin typeface="+mn-lt"/>
              </a:rPr>
              <a:t>Remont drogi powiatowej Nr 2142E Kutno-Łanięta-Kąty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71DEF-6A90-4582-B6F1-79648458F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288" y="1966382"/>
            <a:ext cx="5989738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/>
              <a:t>Całkowita wartość inwestycji przeznaczona na remont drogi powiatowej Nr 2142E Kutno-Łanięta-Kąty od km 16+510 do km 18+610 wyniosła </a:t>
            </a:r>
            <a:r>
              <a:rPr lang="pl-PL" b="1" dirty="0"/>
              <a:t>517 909,96 zł</a:t>
            </a:r>
            <a:r>
              <a:rPr lang="pl-PL" dirty="0"/>
              <a:t>. </a:t>
            </a:r>
          </a:p>
          <a:p>
            <a:pPr marL="0" indent="0" algn="ctr">
              <a:buNone/>
            </a:pPr>
            <a:r>
              <a:rPr lang="pl-PL" dirty="0"/>
              <a:t>Gmina Łanięta przekazała </a:t>
            </a:r>
            <a:r>
              <a:rPr lang="pl-PL" b="1" dirty="0"/>
              <a:t>129 477,49 zł </a:t>
            </a:r>
            <a:br>
              <a:rPr lang="pl-PL" b="1" dirty="0"/>
            </a:br>
            <a:r>
              <a:rPr lang="pl-PL" dirty="0"/>
              <a:t>z Rządowego Funduszu Inwestycji Lokalnych na realizację zadania.</a:t>
            </a:r>
          </a:p>
          <a:p>
            <a:pPr marL="0" indent="0" algn="ctr">
              <a:buNone/>
            </a:pPr>
            <a:r>
              <a:rPr lang="pl-PL" dirty="0"/>
              <a:t>Zdecydowaliśmy się wesprzeć tę inwestycję ze względu na fatalny stan nawierzchni drogi, a w szczególności aby zapewnić bezpieczeństwo użytkownikom ruchu drogowego.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124CE2-05E4-4B5A-AB6E-956D7863983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A82FB38-E2AF-4C0A-B5AF-1EC3C8F09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90" y="1200168"/>
            <a:ext cx="4170377" cy="2787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2EAB913-D497-4178-B1C8-92C50F2D2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97" y="4142051"/>
            <a:ext cx="4642362" cy="260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93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załka: w lewo 12">
            <a:extLst>
              <a:ext uri="{FF2B5EF4-FFF2-40B4-BE49-F238E27FC236}">
                <a16:creationId xmlns:a16="http://schemas.microsoft.com/office/drawing/2014/main" id="{26D8A346-EB1D-48AC-83E7-9846556B8F16}"/>
              </a:ext>
            </a:extLst>
          </p:cNvPr>
          <p:cNvSpPr/>
          <p:nvPr/>
        </p:nvSpPr>
        <p:spPr>
          <a:xfrm rot="16200000">
            <a:off x="7576961" y="2678205"/>
            <a:ext cx="2083161" cy="1031846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E3238A-8B8A-4483-B6DF-0627C74F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1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Ponad 7 km dróg na terenie naszej gminy!</a:t>
            </a:r>
            <a:endParaRPr lang="pl-PL" sz="40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252E6D-DCDC-44EF-A924-D11A5B55084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Strzałka: w lewo 8">
            <a:extLst>
              <a:ext uri="{FF2B5EF4-FFF2-40B4-BE49-F238E27FC236}">
                <a16:creationId xmlns:a16="http://schemas.microsoft.com/office/drawing/2014/main" id="{3E9C5788-F99A-48F1-84AA-B0497A207C71}"/>
              </a:ext>
            </a:extLst>
          </p:cNvPr>
          <p:cNvSpPr/>
          <p:nvPr/>
        </p:nvSpPr>
        <p:spPr>
          <a:xfrm rot="16200000">
            <a:off x="2412242" y="2678204"/>
            <a:ext cx="2083161" cy="1031846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74AA69F-C289-474B-A2A9-AEAE6EC0A46B}"/>
              </a:ext>
            </a:extLst>
          </p:cNvPr>
          <p:cNvSpPr txBox="1">
            <a:spLocks/>
          </p:cNvSpPr>
          <p:nvPr/>
        </p:nvSpPr>
        <p:spPr>
          <a:xfrm>
            <a:off x="-1803978" y="4364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>
                <a:latin typeface="+mn-lt"/>
              </a:rPr>
              <a:t>w ramach przebudowy</a:t>
            </a:r>
          </a:p>
          <a:p>
            <a:pPr algn="ctr"/>
            <a:r>
              <a:rPr lang="pl-PL" sz="3600" dirty="0">
                <a:latin typeface="+mn-lt"/>
              </a:rPr>
              <a:t>5 282 m dróg gminnych  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9A5B661F-572B-4B01-9CBC-88793701D304}"/>
              </a:ext>
            </a:extLst>
          </p:cNvPr>
          <p:cNvSpPr txBox="1">
            <a:spLocks/>
          </p:cNvSpPr>
          <p:nvPr/>
        </p:nvSpPr>
        <p:spPr>
          <a:xfrm>
            <a:off x="3360739" y="4364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>
                <a:latin typeface="+mn-lt"/>
              </a:rPr>
              <a:t>w ramach remontu</a:t>
            </a:r>
          </a:p>
          <a:p>
            <a:pPr algn="ctr"/>
            <a:r>
              <a:rPr lang="pl-PL" sz="3600" dirty="0">
                <a:latin typeface="+mn-lt"/>
              </a:rPr>
              <a:t>2 100 m dróg powiatowych</a:t>
            </a:r>
          </a:p>
        </p:txBody>
      </p:sp>
    </p:spTree>
    <p:extLst>
      <p:ext uri="{BB962C8B-B14F-4D97-AF65-F5344CB8AC3E}">
        <p14:creationId xmlns:p14="http://schemas.microsoft.com/office/powerpoint/2010/main" val="1522191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ABCF85-D533-4E4A-BD9B-CC915B97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13289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Zakup rozsiewacza piasku i soli typu N062 RCW</a:t>
            </a:r>
            <a:endParaRPr lang="pl-PL" sz="40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146C9B-18A4-47EF-AACB-4464ABDB0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3809" y="2681302"/>
            <a:ext cx="580588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Z myślą o bezpieczeństwie użytkowników ruchu drogowego na terenie naszej Gminy, zakupiliśmy rozsiewacz piasku i soli typu N062 RCW. Wartość zakupionego rozsiewacza to </a:t>
            </a:r>
            <a:r>
              <a:rPr lang="pl-PL" b="1" dirty="0"/>
              <a:t>38 868,00 zł.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2F6AFC-696E-4DFB-96CB-B4150775801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7924C6-B064-443A-9816-967F0FBBB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7" y="1266737"/>
            <a:ext cx="3980283" cy="531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6768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DB811-08AD-48E1-8299-41A79E8B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atin typeface="+mn-lt"/>
              </a:rPr>
              <a:t>„Aktywna tablica”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dla Szkoły Podstawowej im. Kornela Makuszyńskiego w Łaniętach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25072-C8F0-4024-AEF2-8FB9BC08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213" y="4182269"/>
            <a:ext cx="1144957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/>
              <a:t>Pozyskaliśmy dotację w wysokości </a:t>
            </a:r>
            <a:r>
              <a:rPr lang="pl-PL" sz="2000" b="1" dirty="0"/>
              <a:t>35 000,00 zł </a:t>
            </a:r>
            <a:r>
              <a:rPr lang="pl-PL" sz="2000" dirty="0"/>
              <a:t>dla Szkoły Podstawowej im. Kornela Makuszyńskiego </a:t>
            </a:r>
            <a:br>
              <a:rPr lang="pl-PL" sz="2000" dirty="0"/>
            </a:br>
            <a:r>
              <a:rPr lang="pl-PL" sz="2000" dirty="0"/>
              <a:t>w Łaniętach w ramach Rządowego programu rozwijania szkolnej infrastruktury oraz kompetencji uczniów </a:t>
            </a:r>
            <a:br>
              <a:rPr lang="pl-PL" sz="2000" dirty="0"/>
            </a:br>
            <a:r>
              <a:rPr lang="pl-PL" sz="2000" dirty="0"/>
              <a:t>i nauczycieli w zakresie technologii informacyjno-komunikacyjnych na lata 2020-2024 – „Aktywna tablica”. </a:t>
            </a:r>
          </a:p>
          <a:p>
            <a:pPr marL="0" indent="0" algn="ctr">
              <a:buNone/>
            </a:pPr>
            <a:r>
              <a:rPr lang="pl-PL" sz="2000" dirty="0"/>
              <a:t>Wsparcie finansowe przeznaczone zostanie na zakup sprzętu, pomocy dydaktycznych i narzędzi do terapii oraz dodatkowo na sprzęt i pomoce dydaktyczne dla uczniów ze specjalnymi potrzebami edukacyjnymi. Przyznane dofinansowanie z pewnością przyczyni się do urozmaicenia i uatrakcyjnienia zajęć w Naszej Szkole.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CED79C8-5FAC-4101-93CC-2CBCA5F531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0124"/>
            <a:ext cx="5181600" cy="2183180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56D0377-B7CE-4B8F-A5BC-9E9F22E66BC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152533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DB811-08AD-48E1-8299-41A79E8B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+mn-lt"/>
              </a:rPr>
              <a:t>„Laboratoria Przyszłości” w Szkole Podstawowej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im. Kornela Makuszyńskiego w Łaniętach</a:t>
            </a:r>
            <a:endParaRPr lang="pl-PL" sz="72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25072-C8F0-4024-AEF2-8FB9BC08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4643" y="1731597"/>
            <a:ext cx="475297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dirty="0"/>
              <a:t>Gmina Łanięta pozyskała dofinansowanie w wysokości </a:t>
            </a:r>
            <a:br>
              <a:rPr lang="pl-PL" sz="2400" dirty="0"/>
            </a:br>
            <a:r>
              <a:rPr lang="pl-PL" sz="2400" b="1" dirty="0"/>
              <a:t>60 000,00 zł </a:t>
            </a:r>
            <a:r>
              <a:rPr lang="pl-PL" sz="2400" dirty="0"/>
              <a:t>dla Szkoły Podstawowej im. Kornela Makuszyńskiego </a:t>
            </a:r>
            <a:br>
              <a:rPr lang="pl-PL" sz="2400" dirty="0"/>
            </a:br>
            <a:r>
              <a:rPr lang="pl-PL" sz="2400" dirty="0"/>
              <a:t>w Łaniętach w ramach programu „Laboratoria Przyszłości”.</a:t>
            </a:r>
          </a:p>
          <a:p>
            <a:pPr marL="0" indent="0" algn="ctr">
              <a:buNone/>
            </a:pPr>
            <a:r>
              <a:rPr lang="pl-PL" sz="2400" dirty="0"/>
              <a:t>Celem projektu jest stworzenie nowoczesnej szkoły, w której zajęcia będą prowadzone w sposób ciekawy, angażujący uczniów, sprzyjający odkrywaniu ich talentów i rozwijaniu zainteresowań oraz obycie się </a:t>
            </a:r>
            <a:br>
              <a:rPr lang="pl-PL" sz="2400" dirty="0"/>
            </a:br>
            <a:r>
              <a:rPr lang="pl-PL" sz="2400" dirty="0"/>
              <a:t>z nowymi technologiami.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6D0377-B7CE-4B8F-A5BC-9E9F22E66BC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40610BB5-3E9B-45A9-88E1-7020AD6876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1" y="2261726"/>
            <a:ext cx="5939406" cy="3357744"/>
          </a:xfrm>
        </p:spPr>
      </p:pic>
    </p:spTree>
    <p:extLst>
      <p:ext uri="{BB962C8B-B14F-4D97-AF65-F5344CB8AC3E}">
        <p14:creationId xmlns:p14="http://schemas.microsoft.com/office/powerpoint/2010/main" val="3332771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DFD2FD-4E09-452B-BB8C-FDC5314B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Bank Żywności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9A75E4-7830-4113-95A2-435E56404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872" y="1601307"/>
            <a:ext cx="11694253" cy="132556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Przy współpracy z Bankiem Żywności w Łodzi zrealizowaliśmy Program Operacyjny Pomoc Żywnościowa Podprogram 2020 współfinansowany </a:t>
            </a:r>
            <a:br>
              <a:rPr lang="pl-PL" dirty="0"/>
            </a:br>
            <a:r>
              <a:rPr lang="pl-PL" dirty="0"/>
              <a:t>z Europejskiego Funduszu Pomocy Najbardziej Potrzebującym.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89EA28-C4AD-4DB0-BDD0-BE4736D30A7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6365323-276C-4953-8B26-D588B7B132C3}"/>
              </a:ext>
            </a:extLst>
          </p:cNvPr>
          <p:cNvSpPr txBox="1">
            <a:spLocks/>
          </p:cNvSpPr>
          <p:nvPr/>
        </p:nvSpPr>
        <p:spPr>
          <a:xfrm>
            <a:off x="981300" y="3392548"/>
            <a:ext cx="245982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30 337,90 kg</a:t>
            </a:r>
            <a:br>
              <a:rPr lang="pl-PL" dirty="0"/>
            </a:br>
            <a:r>
              <a:rPr lang="pl-PL" dirty="0"/>
              <a:t>żywności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E33F61E-54DE-4854-9D71-0459022FB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92" y="5080168"/>
            <a:ext cx="5449014" cy="1412707"/>
          </a:xfrm>
          <a:prstGeom prst="rect">
            <a:avLst/>
          </a:prstGeom>
        </p:spPr>
      </p:pic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F9FE50D6-B9F2-46F3-A9A8-353CC70EAB4D}"/>
              </a:ext>
            </a:extLst>
          </p:cNvPr>
          <p:cNvSpPr/>
          <p:nvPr/>
        </p:nvSpPr>
        <p:spPr>
          <a:xfrm>
            <a:off x="3370740" y="3539962"/>
            <a:ext cx="1300293" cy="515368"/>
          </a:xfrm>
          <a:prstGeom prst="rightArrow">
            <a:avLst/>
          </a:prstGeom>
          <a:solidFill>
            <a:srgbClr val="EB8C18"/>
          </a:solidFill>
          <a:ln>
            <a:solidFill>
              <a:srgbClr val="EB8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A01FFFCC-A3EE-408A-8477-83DA3F3989AD}"/>
              </a:ext>
            </a:extLst>
          </p:cNvPr>
          <p:cNvSpPr txBox="1">
            <a:spLocks/>
          </p:cNvSpPr>
          <p:nvPr/>
        </p:nvSpPr>
        <p:spPr>
          <a:xfrm>
            <a:off x="4610226" y="3288927"/>
            <a:ext cx="245982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2 620</a:t>
            </a:r>
            <a:br>
              <a:rPr lang="pl-PL" b="1" dirty="0"/>
            </a:br>
            <a:r>
              <a:rPr lang="pl-PL" dirty="0"/>
              <a:t>paczek żywnościowych</a:t>
            </a:r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9C47D47C-E738-4278-A545-6A7DC8CD6FB4}"/>
              </a:ext>
            </a:extLst>
          </p:cNvPr>
          <p:cNvSpPr/>
          <p:nvPr/>
        </p:nvSpPr>
        <p:spPr>
          <a:xfrm>
            <a:off x="7060473" y="3539962"/>
            <a:ext cx="1300293" cy="515368"/>
          </a:xfrm>
          <a:prstGeom prst="rightArrow">
            <a:avLst/>
          </a:prstGeom>
          <a:solidFill>
            <a:srgbClr val="EB8C18"/>
          </a:solidFill>
          <a:ln>
            <a:solidFill>
              <a:srgbClr val="EB8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C305C6D-DE8C-431A-9FE8-6F3DEC2AD198}"/>
              </a:ext>
            </a:extLst>
          </p:cNvPr>
          <p:cNvSpPr txBox="1">
            <a:spLocks/>
          </p:cNvSpPr>
          <p:nvPr/>
        </p:nvSpPr>
        <p:spPr>
          <a:xfrm>
            <a:off x="8469161" y="3339016"/>
            <a:ext cx="2459822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/>
              <a:t>152 853,29 zł</a:t>
            </a:r>
            <a:br>
              <a:rPr lang="pl-PL" b="1" dirty="0"/>
            </a:br>
            <a:r>
              <a:rPr lang="pl-PL" dirty="0"/>
              <a:t>wartość wydanej żywności</a:t>
            </a:r>
          </a:p>
        </p:txBody>
      </p:sp>
    </p:spTree>
    <p:extLst>
      <p:ext uri="{BB962C8B-B14F-4D97-AF65-F5344CB8AC3E}">
        <p14:creationId xmlns:p14="http://schemas.microsoft.com/office/powerpoint/2010/main" val="338147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E614E6-5042-47AA-A64C-E6DD5D71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34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+mn-lt"/>
              </a:rPr>
              <a:t>Dofinansowanie z Państwowego Funduszu Rehabilitacji Osób Niepełnosprawnych dla Gminy Łanięta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694178-BA33-46F2-8B23-EA1BB5DA5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837" y="1825625"/>
            <a:ext cx="5742963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/>
              <a:t>Gmina Łanięta pozyskała dofinansowanie ze środków Państwowego Funduszu Rehabilitacji Osób Niepełnosprawnych. </a:t>
            </a:r>
          </a:p>
          <a:p>
            <a:pPr marL="0" indent="0" algn="ctr">
              <a:buNone/>
            </a:pPr>
            <a:r>
              <a:rPr lang="pl-PL" dirty="0"/>
              <a:t>Kwota dofinansowania wyniosła </a:t>
            </a:r>
            <a:r>
              <a:rPr lang="pl-PL" b="1" dirty="0"/>
              <a:t>86 500,00 zł </a:t>
            </a:r>
            <a:r>
              <a:rPr lang="pl-PL" dirty="0"/>
              <a:t>i została przeznaczona na realizację programu „Pomoc osobom niepełnosprawnym poszkodowanym w wyniku żywiołu lub sytuacji kryzysowych wywołanych chorobami zakaźnymi”.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288CB4-0E8C-4984-8927-8B4FD4FC4DD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03FA52B-1521-4D81-8F9F-67A7C0381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14" y="1536186"/>
            <a:ext cx="5017367" cy="2816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69EC202-92F8-492C-BF65-395782132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17503"/>
          <a:stretch/>
        </p:blipFill>
        <p:spPr>
          <a:xfrm>
            <a:off x="6540114" y="4455894"/>
            <a:ext cx="2046914" cy="1857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31FE03-459B-4311-860F-E0A182864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r="24716"/>
          <a:stretch/>
        </p:blipFill>
        <p:spPr>
          <a:xfrm>
            <a:off x="9510567" y="4455893"/>
            <a:ext cx="2046914" cy="1857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2681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339"/>
            <a:ext cx="12264705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Herb Gminy Łanięta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3788BD-0A31-4788-85B3-FD72A56A2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475" y="1661571"/>
            <a:ext cx="6124663" cy="43313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3200" dirty="0"/>
              <a:t>Rada Gminy Łanięta uchwałą XXXII/198/21 z dnia 17 czerwca 2021 roku przyjęła herb Gminy Łanięta.</a:t>
            </a:r>
            <a:br>
              <a:rPr lang="pl-PL" sz="3200" dirty="0"/>
            </a:br>
            <a:r>
              <a:rPr lang="pl-PL" sz="3200" dirty="0"/>
              <a:t>Gmina Łanięta jako jedna z dwóch </a:t>
            </a:r>
            <a:br>
              <a:rPr lang="pl-PL" sz="3200" dirty="0"/>
            </a:br>
            <a:r>
              <a:rPr lang="pl-PL" sz="3200" dirty="0"/>
              <a:t>w powiecie kutnowskim do tej pory nie mogła szczycić się tym szczególnym znakiem. </a:t>
            </a:r>
          </a:p>
          <a:p>
            <a:pPr marL="0" indent="0" algn="ctr">
              <a:buNone/>
            </a:pPr>
            <a:r>
              <a:rPr lang="pl-PL" sz="3200" dirty="0"/>
              <a:t>Jestem dumny i cieszę się, że herb staje się wizytówką oraz symbolem jednoczącym społeczność naszej Małej Ojczyzny.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3C19879-F764-4092-9E27-FAA34BFCE3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8245" y="1256439"/>
            <a:ext cx="5331222" cy="5331222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519636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D4A723-634D-4293-9CAE-74BF4DA2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Wykonanie wydatków majątkowych 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w latach 2015-2021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63DC15A-B9C4-47B5-A60E-4CE2BEEE8DE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5AB4374E-7AB7-4378-8926-2F2B8D0328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569212"/>
              </p:ext>
            </p:extLst>
          </p:nvPr>
        </p:nvGraphicFramePr>
        <p:xfrm>
          <a:off x="5742919" y="2315369"/>
          <a:ext cx="5991226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Symbol zastępczy zawartości 21">
            <a:extLst>
              <a:ext uri="{FF2B5EF4-FFF2-40B4-BE49-F238E27FC236}">
                <a16:creationId xmlns:a16="http://schemas.microsoft.com/office/drawing/2014/main" id="{81C840ED-364A-49E8-AE60-69AAF723DA3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3229129"/>
              </p:ext>
            </p:extLst>
          </p:nvPr>
        </p:nvGraphicFramePr>
        <p:xfrm>
          <a:off x="300156" y="2134394"/>
          <a:ext cx="5052020" cy="3733800"/>
        </p:xfrm>
        <a:graphic>
          <a:graphicData uri="http://schemas.openxmlformats.org/drawingml/2006/table">
            <a:tbl>
              <a:tblPr/>
              <a:tblGrid>
                <a:gridCol w="885187">
                  <a:extLst>
                    <a:ext uri="{9D8B030D-6E8A-4147-A177-3AD203B41FA5}">
                      <a16:colId xmlns:a16="http://schemas.microsoft.com/office/drawing/2014/main" val="3236451136"/>
                    </a:ext>
                  </a:extLst>
                </a:gridCol>
                <a:gridCol w="2336186">
                  <a:extLst>
                    <a:ext uri="{9D8B030D-6E8A-4147-A177-3AD203B41FA5}">
                      <a16:colId xmlns:a16="http://schemas.microsoft.com/office/drawing/2014/main" val="4263868328"/>
                    </a:ext>
                  </a:extLst>
                </a:gridCol>
                <a:gridCol w="1830647">
                  <a:extLst>
                    <a:ext uri="{9D8B030D-6E8A-4147-A177-3AD203B41FA5}">
                      <a16:colId xmlns:a16="http://schemas.microsoft.com/office/drawing/2014/main" val="3878862095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Wykonanie wydatków majątkowych [zł]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Razem [zł]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85498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15 460,50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813 250,19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626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561 462,51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09439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147 600,00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886871"/>
                  </a:ext>
                </a:extLst>
              </a:tr>
              <a:tr h="18636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88 727,18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33442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213 596,66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4 205 171,08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076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1 045 336,46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406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2 946 237,96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274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53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5BF4B7-3B35-41AC-8629-DB7B3C4A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Przekazaliśmy sprzęt jednostkom OSP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E8917A-19E3-4A92-A25A-B7C4AF6E9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3030" y="1132616"/>
            <a:ext cx="462233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Pozyskane wsparcie finansowe zostało przeznaczone na zakup sprzętu i wyposażenia na rzecz trzech jednostek OSP z terenu naszej gminy – </a:t>
            </a:r>
            <a:r>
              <a:rPr lang="pl-PL" b="1" dirty="0"/>
              <a:t>OSP Łanięta, OSP Suchodębie oraz OSP Witoldów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D8BD41-7964-498F-8E9A-DAF2BD8E9F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94" y="1222793"/>
            <a:ext cx="4692934" cy="2634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5854042-6C4A-4E2D-9376-6A658C4ED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94" y="3915017"/>
            <a:ext cx="4693184" cy="2634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E7366D0-80F5-4C63-9EB6-7E7A241E2D3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377" y="155523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1F9EF4D-7D71-4983-9875-D0C7D9612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993" y="3973740"/>
            <a:ext cx="4693183" cy="2634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0936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+mn-lt"/>
              </a:rPr>
              <a:t>Ponad 8 mln zł dla Gminy Łanięta!</a:t>
            </a:r>
            <a:endParaRPr lang="pl-PL" sz="4000" dirty="0">
              <a:latin typeface="+mn-lt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80B709F-DABC-4841-933D-7F4054DB9A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50" y="2466362"/>
            <a:ext cx="5453964" cy="3068763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9DE881A-1956-466D-AE3E-9B2B89321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86" y="2466362"/>
            <a:ext cx="5442466" cy="306876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56542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+mn-lt"/>
              </a:rPr>
              <a:t>W 2022 roku planujemy…</a:t>
            </a:r>
            <a:endParaRPr lang="pl-PL" sz="60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57979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13" y="270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Drugi nabór wniosków w Rządowym Funduszu Polski Ład: Program Inwestycji Strategicznych</a:t>
            </a:r>
            <a:endParaRPr lang="pl-PL" sz="72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69CF456-AF6D-4587-AAD1-B5E82EFCFBA7}"/>
              </a:ext>
            </a:extLst>
          </p:cNvPr>
          <p:cNvSpPr txBox="1">
            <a:spLocks/>
          </p:cNvSpPr>
          <p:nvPr/>
        </p:nvSpPr>
        <p:spPr>
          <a:xfrm>
            <a:off x="2284023" y="2116020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45D0DB63-8397-462B-A0AE-A6BD1A34C2FD}"/>
              </a:ext>
            </a:extLst>
          </p:cNvPr>
          <p:cNvSpPr/>
          <p:nvPr/>
        </p:nvSpPr>
        <p:spPr>
          <a:xfrm rot="10800000">
            <a:off x="587599" y="2508309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FEEF6E0-EACB-4506-9C80-CC8DD30597CD}"/>
              </a:ext>
            </a:extLst>
          </p:cNvPr>
          <p:cNvSpPr txBox="1">
            <a:spLocks/>
          </p:cNvSpPr>
          <p:nvPr/>
        </p:nvSpPr>
        <p:spPr>
          <a:xfrm>
            <a:off x="2284023" y="3001364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Przebudowa 13-stu dróg gminnych. </a:t>
            </a:r>
            <a:endParaRPr lang="pl-PL" sz="6600" dirty="0">
              <a:latin typeface="+mn-lt"/>
            </a:endParaRP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39FCFC82-1FDB-4203-A038-5A7C89171DD9}"/>
              </a:ext>
            </a:extLst>
          </p:cNvPr>
          <p:cNvSpPr/>
          <p:nvPr/>
        </p:nvSpPr>
        <p:spPr>
          <a:xfrm rot="10800000">
            <a:off x="587599" y="3790568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B9F4AD15-DDB6-4B21-B1D7-86DBEBF701AC}"/>
              </a:ext>
            </a:extLst>
          </p:cNvPr>
          <p:cNvSpPr txBox="1">
            <a:spLocks/>
          </p:cNvSpPr>
          <p:nvPr/>
        </p:nvSpPr>
        <p:spPr>
          <a:xfrm>
            <a:off x="2284023" y="1693789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Boiska i place zabaw w miejscowościach Suchodębie, Chrosno, Wola Chruścińska, Anielin, Juków, </a:t>
            </a:r>
            <a:r>
              <a:rPr lang="pl-PL" sz="3200" b="1" dirty="0" err="1">
                <a:latin typeface="+mn-lt"/>
              </a:rPr>
              <a:t>Świecinki</a:t>
            </a:r>
            <a:r>
              <a:rPr lang="pl-PL" sz="3200" b="1" dirty="0">
                <a:latin typeface="+mn-lt"/>
              </a:rPr>
              <a:t>.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1E7EB69C-B955-4899-ACAC-4A5AA2C3F1AA}"/>
              </a:ext>
            </a:extLst>
          </p:cNvPr>
          <p:cNvSpPr txBox="1">
            <a:spLocks/>
          </p:cNvSpPr>
          <p:nvPr/>
        </p:nvSpPr>
        <p:spPr>
          <a:xfrm>
            <a:off x="2284022" y="4365436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Melioracje na terenie gminy Łanięta.</a:t>
            </a:r>
            <a:endParaRPr lang="pl-PL" sz="6600" dirty="0">
              <a:latin typeface="+mn-lt"/>
            </a:endParaRPr>
          </a:p>
        </p:txBody>
      </p:sp>
      <p:sp>
        <p:nvSpPr>
          <p:cNvPr id="17" name="Strzałka: w lewo 16">
            <a:extLst>
              <a:ext uri="{FF2B5EF4-FFF2-40B4-BE49-F238E27FC236}">
                <a16:creationId xmlns:a16="http://schemas.microsoft.com/office/drawing/2014/main" id="{051820B4-C2DD-421F-86E7-0F0C1B3427F0}"/>
              </a:ext>
            </a:extLst>
          </p:cNvPr>
          <p:cNvSpPr/>
          <p:nvPr/>
        </p:nvSpPr>
        <p:spPr>
          <a:xfrm rot="10800000">
            <a:off x="587598" y="5154640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885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988969-8F06-46A8-8BFF-91FF5CAD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33" y="552442"/>
            <a:ext cx="5210262" cy="1325563"/>
          </a:xfrm>
        </p:spPr>
        <p:txBody>
          <a:bodyPr/>
          <a:lstStyle/>
          <a:p>
            <a:r>
              <a:rPr lang="pl-PL" b="1" dirty="0">
                <a:latin typeface="+mn-lt"/>
              </a:rPr>
              <a:t>Łącznie ponad 16 km!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8C887C6-A84A-45F5-882C-6A618F540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4267"/>
            <a:ext cx="6014917" cy="6549465"/>
          </a:xfrm>
        </p:spPr>
      </p:pic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D7F69BCC-7809-4842-A257-3D5E0ABE181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9730207"/>
              </p:ext>
            </p:extLst>
          </p:nvPr>
        </p:nvGraphicFramePr>
        <p:xfrm>
          <a:off x="206928" y="1789360"/>
          <a:ext cx="5889072" cy="3853416"/>
        </p:xfrm>
        <a:graphic>
          <a:graphicData uri="http://schemas.openxmlformats.org/drawingml/2006/table">
            <a:tbl>
              <a:tblPr/>
              <a:tblGrid>
                <a:gridCol w="311117">
                  <a:extLst>
                    <a:ext uri="{9D8B030D-6E8A-4147-A177-3AD203B41FA5}">
                      <a16:colId xmlns:a16="http://schemas.microsoft.com/office/drawing/2014/main" val="632633662"/>
                    </a:ext>
                  </a:extLst>
                </a:gridCol>
                <a:gridCol w="5577955">
                  <a:extLst>
                    <a:ext uri="{9D8B030D-6E8A-4147-A177-3AD203B41FA5}">
                      <a16:colId xmlns:a16="http://schemas.microsoft.com/office/drawing/2014/main" val="3709675784"/>
                    </a:ext>
                  </a:extLst>
                </a:gridCol>
              </a:tblGrid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Nazwa drogi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72365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Nr 102251E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Zgoda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47591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102252E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Rajmundów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003406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102253E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Budy Nowe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373150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102254E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Świecinki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99356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102255E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miejscowościach Łanięta i Juków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484396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102258E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Budy Stare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04863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102261E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miejscowościach Wilkowia i Lipie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45685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102266E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Bronisławów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338208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102271E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Klonowiec Wielki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97106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102275E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Chruścinek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399651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102279E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w miejscowości Kąty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35777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102285E </a:t>
                      </a: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Suchodębie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761718"/>
                  </a:ext>
                </a:extLst>
              </a:tr>
              <a:tr h="27524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</a:t>
                      </a:r>
                    </a:p>
                  </a:txBody>
                  <a:tcPr marL="8560" marR="8560" marT="85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Droga gminna </a:t>
                      </a:r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Nr 102288E 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 miejscowości Suchodębie</a:t>
                      </a:r>
                    </a:p>
                  </a:txBody>
                  <a:tcPr marL="8560" marR="8560" marT="85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59848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6891F8BE-74F7-4459-BD50-404AEC5810D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43987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13" y="270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Drugi nabór wniosków w Rządowym Funduszu Polski Ład: Program Inwestycji Strategicznych</a:t>
            </a:r>
            <a:endParaRPr lang="pl-PL" sz="72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69CF456-AF6D-4587-AAD1-B5E82EFCFBA7}"/>
              </a:ext>
            </a:extLst>
          </p:cNvPr>
          <p:cNvSpPr txBox="1">
            <a:spLocks/>
          </p:cNvSpPr>
          <p:nvPr/>
        </p:nvSpPr>
        <p:spPr>
          <a:xfrm>
            <a:off x="2284023" y="2116020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45D0DB63-8397-462B-A0AE-A6BD1A34C2FD}"/>
              </a:ext>
            </a:extLst>
          </p:cNvPr>
          <p:cNvSpPr/>
          <p:nvPr/>
        </p:nvSpPr>
        <p:spPr>
          <a:xfrm rot="10800000">
            <a:off x="587599" y="3325141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FEEF6E0-EACB-4506-9C80-CC8DD30597CD}"/>
              </a:ext>
            </a:extLst>
          </p:cNvPr>
          <p:cNvSpPr txBox="1">
            <a:spLocks/>
          </p:cNvSpPr>
          <p:nvPr/>
        </p:nvSpPr>
        <p:spPr>
          <a:xfrm>
            <a:off x="2284023" y="4181538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Modernizacja budynku w Łaniętach nr 15E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z dostosowaniem dla osób niepełnosprawnych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z przeznaczeniem na świetlicę środowiskową.</a:t>
            </a:r>
            <a:endParaRPr lang="pl-PL" sz="6600" dirty="0">
              <a:latin typeface="+mn-lt"/>
            </a:endParaRP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39FCFC82-1FDB-4203-A038-5A7C89171DD9}"/>
              </a:ext>
            </a:extLst>
          </p:cNvPr>
          <p:cNvSpPr/>
          <p:nvPr/>
        </p:nvSpPr>
        <p:spPr>
          <a:xfrm rot="10800000">
            <a:off x="587599" y="4970742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B9F4AD15-DDB6-4B21-B1D7-86DBEBF701AC}"/>
              </a:ext>
            </a:extLst>
          </p:cNvPr>
          <p:cNvSpPr txBox="1">
            <a:spLocks/>
          </p:cNvSpPr>
          <p:nvPr/>
        </p:nvSpPr>
        <p:spPr>
          <a:xfrm>
            <a:off x="2284023" y="2510621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Przebudowa dróg gminnych Nr 102280E i Nr 102287E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w miejscowościach Klonowiec Wielki i Suchodębie.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BDFE60-3229-430B-B502-219F63C665ED}"/>
              </a:ext>
            </a:extLst>
          </p:cNvPr>
          <p:cNvSpPr txBox="1">
            <a:spLocks/>
          </p:cNvSpPr>
          <p:nvPr/>
        </p:nvSpPr>
        <p:spPr>
          <a:xfrm>
            <a:off x="1056313" y="16232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212121"/>
                </a:solidFill>
                <a:latin typeface="+mn-lt"/>
              </a:rPr>
              <a:t>Projekty zgłoszone do Związku Gmin Regionu Kutnowskiego:</a:t>
            </a:r>
            <a:endParaRPr lang="pl-PL" sz="6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600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56" y="229222"/>
            <a:ext cx="10515600" cy="165273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Trzecia edycja naboru wniosków o dofinansowanie </a:t>
            </a:r>
            <a:b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</a:br>
            <a:r>
              <a:rPr lang="pl-PL" sz="3600" b="1" dirty="0">
                <a:solidFill>
                  <a:srgbClr val="212121"/>
                </a:solidFill>
                <a:effectLst/>
                <a:latin typeface="+mn-lt"/>
              </a:rPr>
              <a:t>z Rządowego Funduszu Polski Ład: Programu Inwestycji Strategicznych (Edycja trzecia – PGR)</a:t>
            </a:r>
            <a:endParaRPr lang="pl-PL" sz="60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BD07AA-92F3-4B9D-AA1A-AA86782309AF}"/>
              </a:ext>
            </a:extLst>
          </p:cNvPr>
          <p:cNvSpPr txBox="1">
            <a:spLocks/>
          </p:cNvSpPr>
          <p:nvPr/>
        </p:nvSpPr>
        <p:spPr>
          <a:xfrm>
            <a:off x="2208522" y="2501913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Modernizacja budynku świetlicy wiejskiej w Witoldowie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wraz z wyposażeniem, ogrodzeniem i placem zabaw.</a:t>
            </a:r>
          </a:p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2A71725E-38F3-47A2-8A34-41A0DF67FFE6}"/>
              </a:ext>
            </a:extLst>
          </p:cNvPr>
          <p:cNvSpPr/>
          <p:nvPr/>
        </p:nvSpPr>
        <p:spPr>
          <a:xfrm rot="10800000">
            <a:off x="444143" y="3003259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58C0DF3-2123-42AD-8BDA-EFF5DEB273EA}"/>
              </a:ext>
            </a:extLst>
          </p:cNvPr>
          <p:cNvSpPr txBox="1">
            <a:spLocks/>
          </p:cNvSpPr>
          <p:nvPr/>
        </p:nvSpPr>
        <p:spPr>
          <a:xfrm>
            <a:off x="2208522" y="4068484"/>
            <a:ext cx="10515600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Naprawa elewacji budynku wielorodzinnego „Pałac”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wraz z remontem schodów oraz wymianą drzwi i okien.</a:t>
            </a:r>
            <a:endParaRPr lang="pl-PL" sz="6600" dirty="0"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1B4EACDB-7813-43F4-8880-A07A45D8665C}"/>
              </a:ext>
            </a:extLst>
          </p:cNvPr>
          <p:cNvSpPr/>
          <p:nvPr/>
        </p:nvSpPr>
        <p:spPr>
          <a:xfrm rot="10800000">
            <a:off x="444143" y="4857687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4712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70266E-1C99-41B4-B07B-52C45A24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56" y="229222"/>
            <a:ext cx="10515600" cy="165273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212121"/>
                </a:solidFill>
                <a:effectLst/>
                <a:latin typeface="+mn-lt"/>
              </a:rPr>
              <a:t>W 2022 roku zaplanowano również…</a:t>
            </a:r>
            <a:endParaRPr lang="pl-PL" sz="660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521C84-4A41-4FCD-A6CE-6B51489150B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BD07AA-92F3-4B9D-AA1A-AA86782309AF}"/>
              </a:ext>
            </a:extLst>
          </p:cNvPr>
          <p:cNvSpPr txBox="1">
            <a:spLocks/>
          </p:cNvSpPr>
          <p:nvPr/>
        </p:nvSpPr>
        <p:spPr>
          <a:xfrm>
            <a:off x="2140567" y="1314482"/>
            <a:ext cx="10066488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Zakup ciągnika wraz z urządzeniem wielofunkcyjnym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do koszenia poboczy.</a:t>
            </a:r>
          </a:p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2A71725E-38F3-47A2-8A34-41A0DF67FFE6}"/>
              </a:ext>
            </a:extLst>
          </p:cNvPr>
          <p:cNvSpPr/>
          <p:nvPr/>
        </p:nvSpPr>
        <p:spPr>
          <a:xfrm rot="10800000">
            <a:off x="444143" y="1887147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58C0DF3-2123-42AD-8BDA-EFF5DEB273EA}"/>
              </a:ext>
            </a:extLst>
          </p:cNvPr>
          <p:cNvSpPr txBox="1">
            <a:spLocks/>
          </p:cNvSpPr>
          <p:nvPr/>
        </p:nvSpPr>
        <p:spPr>
          <a:xfrm>
            <a:off x="2140567" y="4345100"/>
            <a:ext cx="10051434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Modernizacja budynku Urzędu Gminy wraz </a:t>
            </a:r>
            <a:br>
              <a:rPr lang="pl-PL" sz="3200" b="1" dirty="0">
                <a:solidFill>
                  <a:srgbClr val="212121"/>
                </a:solidFill>
                <a:latin typeface="+mn-lt"/>
              </a:rPr>
            </a:br>
            <a:r>
              <a:rPr lang="pl-PL" sz="3200" b="1" dirty="0">
                <a:solidFill>
                  <a:srgbClr val="212121"/>
                </a:solidFill>
                <a:latin typeface="+mn-lt"/>
              </a:rPr>
              <a:t>z dostosowaniem do potrzeb osób niepełnosprawnych.</a:t>
            </a:r>
            <a:endParaRPr lang="pl-PL" sz="6600" dirty="0">
              <a:latin typeface="+mn-lt"/>
            </a:endParaRPr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1B4EACDB-7813-43F4-8880-A07A45D8665C}"/>
              </a:ext>
            </a:extLst>
          </p:cNvPr>
          <p:cNvSpPr/>
          <p:nvPr/>
        </p:nvSpPr>
        <p:spPr>
          <a:xfrm rot="10800000">
            <a:off x="444142" y="5113192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0B8EED8-2F45-40B6-B9BC-EA9EDA68EF2D}"/>
              </a:ext>
            </a:extLst>
          </p:cNvPr>
          <p:cNvSpPr txBox="1">
            <a:spLocks/>
          </p:cNvSpPr>
          <p:nvPr/>
        </p:nvSpPr>
        <p:spPr>
          <a:xfrm>
            <a:off x="2140567" y="2360631"/>
            <a:ext cx="10051433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Instalacje OZE w świetlicach wiejskich Gminy Łanięta.</a:t>
            </a:r>
          </a:p>
          <a:p>
            <a:pPr algn="ctr"/>
            <a:endParaRPr lang="pl-PL" sz="3200" b="1" dirty="0">
              <a:solidFill>
                <a:srgbClr val="212121"/>
              </a:solidFill>
              <a:latin typeface="+mn-lt"/>
            </a:endParaRPr>
          </a:p>
        </p:txBody>
      </p:sp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70539F07-E89F-4B66-8407-530E2528BE50}"/>
              </a:ext>
            </a:extLst>
          </p:cNvPr>
          <p:cNvSpPr/>
          <p:nvPr/>
        </p:nvSpPr>
        <p:spPr>
          <a:xfrm rot="10800000">
            <a:off x="444143" y="2962495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D6508170-D5F2-48E6-94E0-EB31E6064097}"/>
              </a:ext>
            </a:extLst>
          </p:cNvPr>
          <p:cNvSpPr txBox="1">
            <a:spLocks/>
          </p:cNvSpPr>
          <p:nvPr/>
        </p:nvSpPr>
        <p:spPr>
          <a:xfrm>
            <a:off x="2114026" y="3225817"/>
            <a:ext cx="10077975" cy="2192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212121"/>
                </a:solidFill>
                <a:latin typeface="+mn-lt"/>
              </a:rPr>
              <a:t>Montaż instalacji fotowoltaicznej dla Gminnego Ośrodka Kultury i Sportu w Łaniętach.</a:t>
            </a:r>
          </a:p>
        </p:txBody>
      </p:sp>
      <p:sp>
        <p:nvSpPr>
          <p:cNvPr id="12" name="Strzałka: w lewo 11">
            <a:extLst>
              <a:ext uri="{FF2B5EF4-FFF2-40B4-BE49-F238E27FC236}">
                <a16:creationId xmlns:a16="http://schemas.microsoft.com/office/drawing/2014/main" id="{5F90D48F-677E-4174-8F6B-3A296237E7B0}"/>
              </a:ext>
            </a:extLst>
          </p:cNvPr>
          <p:cNvSpPr/>
          <p:nvPr/>
        </p:nvSpPr>
        <p:spPr>
          <a:xfrm rot="10800000">
            <a:off x="459196" y="4037844"/>
            <a:ext cx="1696424" cy="614512"/>
          </a:xfrm>
          <a:prstGeom prst="leftArrow">
            <a:avLst/>
          </a:prstGeom>
          <a:gradFill flip="none" rotWithShape="1">
            <a:gsLst>
              <a:gs pos="0">
                <a:srgbClr val="00D9FF">
                  <a:shade val="30000"/>
                  <a:satMod val="115000"/>
                </a:srgbClr>
              </a:gs>
              <a:gs pos="50000">
                <a:srgbClr val="00D9FF">
                  <a:shade val="67500"/>
                  <a:satMod val="115000"/>
                </a:srgbClr>
              </a:gs>
              <a:gs pos="100000">
                <a:srgbClr val="00D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0167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73935-EB17-4E0F-B92E-42CD3F4EB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095" y="1035119"/>
            <a:ext cx="10203809" cy="3797862"/>
          </a:xfrm>
        </p:spPr>
        <p:txBody>
          <a:bodyPr>
            <a:noAutofit/>
          </a:bodyPr>
          <a:lstStyle/>
          <a:p>
            <a:r>
              <a:rPr lang="pl-PL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Dziękuję za uwagę </a:t>
            </a:r>
            <a:br>
              <a:rPr lang="pl-PL" sz="6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l-PL" sz="6600" b="1" dirty="0">
                <a:solidFill>
                  <a:schemeClr val="bg1"/>
                </a:solidFill>
                <a:latin typeface="Arial Black" panose="020B0A04020102020204" pitchFamily="34" charset="0"/>
              </a:rPr>
              <a:t>i liczę na dalszą owocną współpracę!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9FB59EE-A452-4524-8717-082F65AD73F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55523"/>
            <a:ext cx="993775" cy="115887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0275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F4B6F-7715-4552-9EA3-AEDCEEE3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23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latin typeface="+mn-lt"/>
              </a:rPr>
              <a:t>Usuwanie folii rolniczych, siatki i sznurka do owijania balotów i opakowań po nawozach i typu Big </a:t>
            </a:r>
            <a:r>
              <a:rPr lang="pl-PL" sz="3200" b="1" dirty="0" err="1">
                <a:latin typeface="+mn-lt"/>
              </a:rPr>
              <a:t>Bag</a:t>
            </a:r>
            <a:endParaRPr lang="pl-PL" sz="3200" b="1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70883E-5CBA-4D0B-9D82-4ECD6A50A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30" y="2764356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W ramach umowy z Narodowym Funduszem Ochrony Środowiska </a:t>
            </a:r>
            <a:br>
              <a:rPr lang="pl-PL" dirty="0"/>
            </a:br>
            <a:r>
              <a:rPr lang="pl-PL" dirty="0"/>
              <a:t>i Gospodarki Wodnej w Warszawie zebraliśmy od mieszkańców naszej Gminy ok. 17 ton odpadów rolniczych za kwotę </a:t>
            </a:r>
            <a:r>
              <a:rPr lang="pl-PL" b="1" dirty="0"/>
              <a:t>8 476, 50 zł.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FC6265A-B5E9-4426-B75D-918FC88AB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49" y="2236075"/>
            <a:ext cx="5749439" cy="345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0674150-A87D-459A-ACBD-660809C62D3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7" y="155523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41341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F4B6F-7715-4552-9EA3-AEDCEEE3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+mn-lt"/>
              </a:rPr>
              <a:t>Zakup samochodu dla OSP Łanięta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70883E-5CBA-4D0B-9D82-4ECD6A50A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376" y="1573541"/>
            <a:ext cx="1065842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Dnia 8 czerwca 2021 roku Gmina Łanięta odebrała promesę na dofinansowanie zakupu samochodu ratowniczo-gaśniczego dla OSP Łanięta. Dotacja celowa na dofinansowanie zakupu średniego samochodu ratowniczo-gaśniczego wyniosła </a:t>
            </a:r>
            <a:r>
              <a:rPr lang="pl-PL" b="1" dirty="0"/>
              <a:t>300 000,00 zł.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0674150-A87D-459A-ACBD-660809C62D3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5E01AEB-E950-4195-920B-AA323273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77" y="3594440"/>
            <a:ext cx="3608311" cy="270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B784EC4-DB93-4C49-A6B2-ACB68C685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23" y="3567451"/>
            <a:ext cx="4850266" cy="2724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318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F4B6F-7715-4552-9EA3-AEDCEEE3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+mn-lt"/>
              </a:rPr>
              <a:t>Zakup samochodu dla OSP Łanięta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0674150-A87D-459A-ACBD-660809C62D3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2E68B5-6707-4870-904B-26BDC1B47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56" y="2147583"/>
            <a:ext cx="5786308" cy="3493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D63B9AB-BC11-4DED-BDD4-216B745CF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"/>
          <a:stretch/>
        </p:blipFill>
        <p:spPr>
          <a:xfrm>
            <a:off x="198537" y="2147583"/>
            <a:ext cx="5786308" cy="352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743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339"/>
            <a:ext cx="12264705" cy="1325563"/>
          </a:xfrm>
        </p:spPr>
        <p:txBody>
          <a:bodyPr/>
          <a:lstStyle/>
          <a:p>
            <a:pPr algn="ctr"/>
            <a:r>
              <a:rPr lang="pl-PL" b="1" dirty="0">
                <a:latin typeface="+mn-lt"/>
              </a:rPr>
              <a:t>Granty sołeckie 2021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3788BD-0A31-4788-85B3-FD72A56A2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213" y="1595902"/>
            <a:ext cx="5798641" cy="43313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Zarząd Województwa Łódzkiego przyznał Gminie Łanięta dotację celową </a:t>
            </a:r>
            <a:br>
              <a:rPr lang="pl-PL" sz="3200" dirty="0"/>
            </a:br>
            <a:r>
              <a:rPr lang="pl-PL" sz="3200" dirty="0"/>
              <a:t>w wysokości </a:t>
            </a:r>
            <a:r>
              <a:rPr lang="pl-PL" sz="3200" b="1" dirty="0"/>
              <a:t>40 000,00 zł </a:t>
            </a:r>
            <a:r>
              <a:rPr lang="pl-PL" sz="3200" dirty="0"/>
              <a:t>dla czterech sołectw w ramach programu „Sołectwo na plus”.</a:t>
            </a:r>
          </a:p>
          <a:p>
            <a:pPr marL="0" indent="0" algn="ctr">
              <a:buNone/>
            </a:pPr>
            <a:r>
              <a:rPr lang="pl-PL" sz="3200" dirty="0"/>
              <a:t>Wspólnie z mieszkańcami oraz Sołtysami zrealizowaliśmy następujące projekty…</a:t>
            </a:r>
            <a:endParaRPr lang="pl-PL" sz="44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3C19879-F764-4092-9E27-FAA34BFCE3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352" y="1595902"/>
            <a:ext cx="5667213" cy="4254187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926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13" y="312727"/>
            <a:ext cx="11601974" cy="1325563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latin typeface="+mn-lt"/>
              </a:rPr>
              <a:t>Sołectwo Witoldów – realizacja projektu lokalnego pod nazwą ,,Świadkowie historii, wiary i dziedzictwa kulturowego”</a:t>
            </a:r>
            <a:br>
              <a:rPr lang="pl-PL" sz="3000" b="1" dirty="0"/>
            </a:br>
            <a:endParaRPr lang="pl-PL" sz="30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F278080-E80C-4911-9810-DABA8C0C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7" y="1638290"/>
            <a:ext cx="3225601" cy="430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D197B1-9B6E-463E-92B5-C38609C66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13" y="1595902"/>
            <a:ext cx="3228975" cy="430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A80EE4F-5AB7-4107-9F30-FCFA86A03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50" y="1595902"/>
            <a:ext cx="3228975" cy="430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103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B652D-2E52-4A2A-8DA3-1FBC840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6" y="312727"/>
            <a:ext cx="12264705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</a:rPr>
              <a:t>Sołectwo Juków – budowa placu zabaw i zagospodarowanie terenu</a:t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B50201-4BEE-4227-A284-2F978EE37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2376" y="110036"/>
            <a:ext cx="705824" cy="82308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167DCBC-1A69-492D-A11E-8F2E461A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39" y="1135812"/>
            <a:ext cx="6811861" cy="306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C6324B6-D106-438D-8513-E6CD11AE5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2" y="3479935"/>
            <a:ext cx="6811862" cy="306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E16FF09-9983-4A84-82F2-AF439598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39097"/>
          <a:stretch/>
        </p:blipFill>
        <p:spPr>
          <a:xfrm>
            <a:off x="578839" y="4358958"/>
            <a:ext cx="3014445" cy="2389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277EC7EB-A9A7-428F-8D52-3D42ACBADB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3" t="29887" r="1943" b="34449"/>
          <a:stretch/>
        </p:blipFill>
        <p:spPr>
          <a:xfrm>
            <a:off x="8598716" y="989058"/>
            <a:ext cx="3014445" cy="2389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20907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1467</Words>
  <Application>Microsoft Office PowerPoint</Application>
  <PresentationFormat>Panoramiczny</PresentationFormat>
  <Paragraphs>138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Motyw pakietu Office</vt:lpstr>
      <vt:lpstr>Gmina Łanięta</vt:lpstr>
      <vt:lpstr>Przekazaliśmy sprzęt jednostkom OSP</vt:lpstr>
      <vt:lpstr>Przekazaliśmy sprzęt jednostkom OSP</vt:lpstr>
      <vt:lpstr>Usuwanie folii rolniczych, siatki i sznurka do owijania balotów i opakowań po nawozach i typu Big Bag</vt:lpstr>
      <vt:lpstr>Zakup samochodu dla OSP Łanięta</vt:lpstr>
      <vt:lpstr>Zakup samochodu dla OSP Łanięta</vt:lpstr>
      <vt:lpstr>Granty sołeckie 2021 </vt:lpstr>
      <vt:lpstr>Sołectwo Witoldów – realizacja projektu lokalnego pod nazwą ,,Świadkowie historii, wiary i dziedzictwa kulturowego” </vt:lpstr>
      <vt:lpstr>Sołectwo Juków – budowa placu zabaw i zagospodarowanie terenu </vt:lpstr>
      <vt:lpstr>Sołectwo Łanięta – zakup i montaż zewnętrznego stołu betonowego do tenisa stołowego oraz piłkarzyków </vt:lpstr>
      <vt:lpstr>Sołectwo Wilkowia – doposażenie części gastronomicznej świetlicy oraz remont krzyży i figurki wraz z zagospodarowaniem terenu wokół nich (projekt realizowany w miejscowości Ryszardów i Wilkowia)</vt:lpstr>
      <vt:lpstr>Zakup wodomierzy ze zdalnym odczytem</vt:lpstr>
      <vt:lpstr>Modernizacja i doposażenie boiska sportowego w Łaniętach</vt:lpstr>
      <vt:lpstr>Modernizacja i doposażenie boiska sportowego w Łaniętach</vt:lpstr>
      <vt:lpstr>Przebudowa dróg gminnych  Nr 102251E i Nr 102259E</vt:lpstr>
      <vt:lpstr>Przebudowa dróg gminnych  Nr 102251E i Nr 102259E</vt:lpstr>
      <vt:lpstr>Przebudowa dróg gminnych  Nr 102251E i Nr 102259E</vt:lpstr>
      <vt:lpstr>Przebudowa drogi gminnej Nr 102273E i drogi gminnej  Nr 102276E (działka drogowa 118) w miejscowości Chruścinek</vt:lpstr>
      <vt:lpstr>Przebudowa drogi gminnej Nr 102273E i drogi gminnej  Nr 102276E (działka drogowa 118) w miejscowości Chruścinek</vt:lpstr>
      <vt:lpstr>Przebudowa drogi gminnej Nr 102273E i drogi gminnej  Nr 102276E (działka drogowa 118) w miejscowości Chruścinek</vt:lpstr>
      <vt:lpstr>Remont drogi powiatowej Nr 2142E Kutno-Łanięta-Kąty</vt:lpstr>
      <vt:lpstr>Ponad 7 km dróg na terenie naszej gminy!</vt:lpstr>
      <vt:lpstr>Zakup rozsiewacza piasku i soli typu N062 RCW</vt:lpstr>
      <vt:lpstr>„Aktywna tablica” dla Szkoły Podstawowej im. Kornela Makuszyńskiego w Łaniętach </vt:lpstr>
      <vt:lpstr>„Laboratoria Przyszłości” w Szkole Podstawowej  im. Kornela Makuszyńskiego w Łaniętach</vt:lpstr>
      <vt:lpstr>Bank Żywności</vt:lpstr>
      <vt:lpstr>Dofinansowanie z Państwowego Funduszu Rehabilitacji Osób Niepełnosprawnych dla Gminy Łanięta </vt:lpstr>
      <vt:lpstr>Herb Gminy Łanięta </vt:lpstr>
      <vt:lpstr>Wykonanie wydatków majątkowych  w latach 2015-2021</vt:lpstr>
      <vt:lpstr>Ponad 8 mln zł dla Gminy Łanięta!</vt:lpstr>
      <vt:lpstr>W 2022 roku planujemy…</vt:lpstr>
      <vt:lpstr>Drugi nabór wniosków w Rządowym Funduszu Polski Ład: Program Inwestycji Strategicznych</vt:lpstr>
      <vt:lpstr>Łącznie ponad 16 km!</vt:lpstr>
      <vt:lpstr>Drugi nabór wniosków w Rządowym Funduszu Polski Ład: Program Inwestycji Strategicznych</vt:lpstr>
      <vt:lpstr>Trzecia edycja naboru wniosków o dofinansowanie  z Rządowego Funduszu Polski Ład: Programu Inwestycji Strategicznych (Edycja trzecia – PGR)</vt:lpstr>
      <vt:lpstr>W 2022 roku zaplanowano również…</vt:lpstr>
      <vt:lpstr>Dziękuję za uwagę  i liczę na dalszą owocną współpracę!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Gmina Łanięta</dc:title>
  <dc:creator>Ewelina Studzińska</dc:creator>
  <cp:lastModifiedBy>Sekretariat</cp:lastModifiedBy>
  <cp:revision>54</cp:revision>
  <dcterms:created xsi:type="dcterms:W3CDTF">2022-01-24T17:12:48Z</dcterms:created>
  <dcterms:modified xsi:type="dcterms:W3CDTF">2022-03-09T12:22:45Z</dcterms:modified>
</cp:coreProperties>
</file>